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D6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-280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avekoukal:Downloads:Copy_of_Core_Committee_Breakdowns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avekoukal:Downloads:Copy_of_Core_Committee_Breakdowns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avekoukal:Downloads:Copy_of_Core_Committee_Breakdowns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pieChart>
        <c:varyColors val="1"/>
        <c:ser>
          <c:idx val="0"/>
          <c:order val="0"/>
          <c:spPr>
            <a:gradFill rotWithShape="0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25400">
              <a:noFill/>
            </a:ln>
            <a:effectLst>
              <a:outerShdw dist="35921" dir="2700000" algn="br">
                <a:srgbClr val="000000"/>
              </a:outerShdw>
            </a:effectLst>
          </c:spPr>
          <c:dPt>
            <c:idx val="0"/>
            <c:bubble3D val="0"/>
            <c:spPr>
              <a:gradFill rotWithShape="0">
                <a:gsLst>
                  <a:gs pos="0">
                    <a:srgbClr val="A2BFF8"/>
                  </a:gs>
                  <a:gs pos="100000">
                    <a:srgbClr val="3670B6"/>
                  </a:gs>
                </a:gsLst>
                <a:lin ang="5400000"/>
              </a:gradFill>
              <a:ln w="25400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dPt>
            <c:idx val="1"/>
            <c:bubble3D val="0"/>
            <c:spPr>
              <a:gradFill rotWithShape="0">
                <a:gsLst>
                  <a:gs pos="0">
                    <a:srgbClr val="FAA1A0"/>
                  </a:gs>
                  <a:gs pos="100000">
                    <a:srgbClr val="B93734"/>
                  </a:gs>
                </a:gsLst>
                <a:lin ang="5400000"/>
              </a:gradFill>
              <a:ln w="25400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dPt>
            <c:idx val="2"/>
            <c:bubble3D val="0"/>
            <c:spPr>
              <a:gradFill rotWithShape="0">
                <a:gsLst>
                  <a:gs pos="0">
                    <a:srgbClr val="D4F4A6"/>
                  </a:gs>
                  <a:gs pos="100000">
                    <a:srgbClr val="8DB241"/>
                  </a:gs>
                </a:gsLst>
                <a:lin ang="5400000"/>
              </a:gradFill>
              <a:ln w="25400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dPt>
            <c:idx val="3"/>
            <c:bubble3D val="0"/>
            <c:spPr>
              <a:gradFill rotWithShape="0">
                <a:gsLst>
                  <a:gs pos="0">
                    <a:srgbClr val="C5B3E2"/>
                  </a:gs>
                  <a:gs pos="100000">
                    <a:srgbClr val="704F97"/>
                  </a:gs>
                </a:gsLst>
                <a:lin ang="5400000"/>
              </a:gradFill>
              <a:ln w="25400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dPt>
            <c:idx val="4"/>
            <c:bubble3D val="0"/>
            <c:spPr>
              <a:gradFill rotWithShape="0">
                <a:gsLst>
                  <a:gs pos="0">
                    <a:srgbClr val="9DE2FF"/>
                  </a:gs>
                  <a:gs pos="100000">
                    <a:srgbClr val="31A1C0"/>
                  </a:gs>
                </a:gsLst>
                <a:lin ang="5400000"/>
              </a:gradFill>
              <a:ln w="25400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dPt>
            <c:idx val="5"/>
            <c:bubble3D val="0"/>
            <c:spPr>
              <a:gradFill rotWithShape="0">
                <a:gsLst>
                  <a:gs pos="0">
                    <a:srgbClr val="FFB885"/>
                  </a:gs>
                  <a:gs pos="100000">
                    <a:srgbClr val="F28225"/>
                  </a:gs>
                </a:gsLst>
                <a:lin ang="5400000"/>
              </a:gradFill>
              <a:ln w="25400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dLbls>
            <c:spPr>
              <a:noFill/>
              <a:ln w="25400">
                <a:noFill/>
              </a:ln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'Chart J'!$A$2:$A$7</c:f>
              <c:strCache>
                <c:ptCount val="6"/>
                <c:pt idx="0">
                  <c:v>Humanities</c:v>
                </c:pt>
                <c:pt idx="1">
                  <c:v>Social Sciences</c:v>
                </c:pt>
                <c:pt idx="2">
                  <c:v>Natural Sciences</c:v>
                </c:pt>
                <c:pt idx="3">
                  <c:v>Mathematics</c:v>
                </c:pt>
                <c:pt idx="4">
                  <c:v>Library</c:v>
                </c:pt>
                <c:pt idx="5">
                  <c:v>Professional</c:v>
                </c:pt>
              </c:strCache>
            </c:strRef>
          </c:cat>
          <c:val>
            <c:numRef>
              <c:f>'Chart J'!$B$2:$B$7</c:f>
              <c:numCache>
                <c:formatCode>General</c:formatCode>
                <c:ptCount val="6"/>
                <c:pt idx="0">
                  <c:v>126.0</c:v>
                </c:pt>
                <c:pt idx="1">
                  <c:v>29.0</c:v>
                </c:pt>
                <c:pt idx="2">
                  <c:v>26.0</c:v>
                </c:pt>
                <c:pt idx="3">
                  <c:v>10.0</c:v>
                </c:pt>
                <c:pt idx="4">
                  <c:v>2.0</c:v>
                </c:pt>
                <c:pt idx="5">
                  <c:v>54.0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61468103102407"/>
          <c:y val="0.29666654595274"/>
          <c:w val="0.197247761647009"/>
          <c:h val="0.399999837239649"/>
        </c:manualLayout>
      </c:layout>
      <c:overlay val="0"/>
      <c:spPr>
        <a:noFill/>
        <a:ln w="25400">
          <a:noFill/>
        </a:ln>
      </c:spPr>
    </c:legend>
    <c:plotVisOnly val="1"/>
    <c:dispBlanksAs val="gap"/>
    <c:showDLblsOverMax val="0"/>
  </c:chart>
  <c:spPr>
    <a:ln w="3175">
      <a:solidFill>
        <a:srgbClr val="808080"/>
      </a:solidFill>
      <a:prstDash val="solid"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pieChart>
        <c:varyColors val="1"/>
        <c:ser>
          <c:idx val="0"/>
          <c:order val="0"/>
          <c:spPr>
            <a:gradFill rotWithShape="0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25400">
              <a:noFill/>
            </a:ln>
            <a:effectLst>
              <a:outerShdw dist="35921" dir="2700000" algn="br">
                <a:srgbClr val="000000"/>
              </a:outerShdw>
            </a:effectLst>
          </c:spPr>
          <c:dPt>
            <c:idx val="0"/>
            <c:bubble3D val="0"/>
            <c:spPr>
              <a:gradFill rotWithShape="0">
                <a:gsLst>
                  <a:gs pos="0">
                    <a:srgbClr val="A2BFF8"/>
                  </a:gs>
                  <a:gs pos="100000">
                    <a:srgbClr val="3670B6"/>
                  </a:gs>
                </a:gsLst>
                <a:lin ang="5400000"/>
              </a:gradFill>
              <a:ln w="25400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dPt>
            <c:idx val="1"/>
            <c:bubble3D val="0"/>
            <c:spPr>
              <a:gradFill rotWithShape="0">
                <a:gsLst>
                  <a:gs pos="0">
                    <a:srgbClr val="FAA1A0"/>
                  </a:gs>
                  <a:gs pos="100000">
                    <a:srgbClr val="B93734"/>
                  </a:gs>
                </a:gsLst>
                <a:lin ang="5400000"/>
              </a:gradFill>
              <a:ln w="25400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dPt>
            <c:idx val="2"/>
            <c:bubble3D val="0"/>
            <c:spPr>
              <a:gradFill rotWithShape="0">
                <a:gsLst>
                  <a:gs pos="0">
                    <a:srgbClr val="D4F4A6"/>
                  </a:gs>
                  <a:gs pos="100000">
                    <a:srgbClr val="8DB241"/>
                  </a:gs>
                </a:gsLst>
                <a:lin ang="5400000"/>
              </a:gradFill>
              <a:ln w="25400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dPt>
            <c:idx val="3"/>
            <c:bubble3D val="0"/>
            <c:spPr>
              <a:gradFill rotWithShape="0">
                <a:gsLst>
                  <a:gs pos="0">
                    <a:srgbClr val="C5B3E2"/>
                  </a:gs>
                  <a:gs pos="100000">
                    <a:srgbClr val="704F97"/>
                  </a:gs>
                </a:gsLst>
                <a:lin ang="5400000"/>
              </a:gradFill>
              <a:ln w="25400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dPt>
            <c:idx val="4"/>
            <c:bubble3D val="0"/>
            <c:spPr>
              <a:gradFill rotWithShape="0">
                <a:gsLst>
                  <a:gs pos="0">
                    <a:srgbClr val="9DE2FF"/>
                  </a:gs>
                  <a:gs pos="100000">
                    <a:srgbClr val="31A1C0"/>
                  </a:gs>
                </a:gsLst>
                <a:lin ang="5400000"/>
              </a:gradFill>
              <a:ln w="25400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dPt>
            <c:idx val="5"/>
            <c:bubble3D val="0"/>
            <c:spPr>
              <a:gradFill rotWithShape="0">
                <a:gsLst>
                  <a:gs pos="0">
                    <a:srgbClr val="FFB885"/>
                  </a:gs>
                  <a:gs pos="100000">
                    <a:srgbClr val="F28225"/>
                  </a:gs>
                </a:gsLst>
                <a:lin ang="5400000"/>
              </a:gradFill>
              <a:ln w="25400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dLbls>
            <c:spPr>
              <a:noFill/>
              <a:ln w="25400">
                <a:noFill/>
              </a:ln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'Chart J (2)'!$A$2:$A$7</c:f>
              <c:strCache>
                <c:ptCount val="6"/>
                <c:pt idx="0">
                  <c:v>Humanities</c:v>
                </c:pt>
                <c:pt idx="1">
                  <c:v>Social Sciences</c:v>
                </c:pt>
                <c:pt idx="2">
                  <c:v>Natural Sciences</c:v>
                </c:pt>
                <c:pt idx="3">
                  <c:v>Mathematics</c:v>
                </c:pt>
                <c:pt idx="4">
                  <c:v>Library</c:v>
                </c:pt>
                <c:pt idx="5">
                  <c:v>Professional</c:v>
                </c:pt>
              </c:strCache>
            </c:strRef>
          </c:cat>
          <c:val>
            <c:numRef>
              <c:f>'Chart J (2)'!$B$2:$B$7</c:f>
              <c:numCache>
                <c:formatCode>General</c:formatCode>
                <c:ptCount val="6"/>
                <c:pt idx="0">
                  <c:v>6.0</c:v>
                </c:pt>
                <c:pt idx="1">
                  <c:v>2.0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  <c:pt idx="5">
                  <c:v>4.0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61468103102407"/>
          <c:y val="0.29666654595274"/>
          <c:w val="0.197247761647009"/>
          <c:h val="0.399999837239649"/>
        </c:manualLayout>
      </c:layout>
      <c:overlay val="0"/>
      <c:spPr>
        <a:noFill/>
        <a:ln w="25400">
          <a:noFill/>
        </a:ln>
      </c:spPr>
    </c:legend>
    <c:plotVisOnly val="1"/>
    <c:dispBlanksAs val="gap"/>
    <c:showDLblsOverMax val="0"/>
  </c:chart>
  <c:spPr>
    <a:solidFill>
      <a:srgbClr val="FFFFFF">
        <a:alpha val="0"/>
      </a:srgbClr>
    </a:solidFill>
    <a:ln w="3175">
      <a:solidFill>
        <a:srgbClr val="808080"/>
      </a:solidFill>
      <a:prstDash val="solid"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pieChart>
        <c:varyColors val="1"/>
        <c:ser>
          <c:idx val="0"/>
          <c:order val="0"/>
          <c:spPr>
            <a:gradFill rotWithShape="0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25400">
              <a:noFill/>
            </a:ln>
            <a:effectLst>
              <a:outerShdw dist="35921" dir="2700000" algn="br">
                <a:srgbClr val="000000"/>
              </a:outerShdw>
            </a:effectLst>
          </c:spPr>
          <c:dPt>
            <c:idx val="0"/>
            <c:bubble3D val="0"/>
            <c:spPr>
              <a:gradFill rotWithShape="0">
                <a:gsLst>
                  <a:gs pos="0">
                    <a:srgbClr val="A2BFF8"/>
                  </a:gs>
                  <a:gs pos="100000">
                    <a:srgbClr val="3670B6"/>
                  </a:gs>
                </a:gsLst>
                <a:lin ang="5400000"/>
              </a:gradFill>
              <a:ln w="25400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dPt>
            <c:idx val="1"/>
            <c:bubble3D val="0"/>
            <c:spPr>
              <a:gradFill rotWithShape="0">
                <a:gsLst>
                  <a:gs pos="0">
                    <a:srgbClr val="FAA1A0"/>
                  </a:gs>
                  <a:gs pos="100000">
                    <a:srgbClr val="B93734"/>
                  </a:gs>
                </a:gsLst>
                <a:lin ang="5400000"/>
              </a:gradFill>
              <a:ln w="25400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dPt>
            <c:idx val="2"/>
            <c:bubble3D val="0"/>
            <c:spPr>
              <a:gradFill rotWithShape="0">
                <a:gsLst>
                  <a:gs pos="0">
                    <a:srgbClr val="D4F4A6"/>
                  </a:gs>
                  <a:gs pos="100000">
                    <a:srgbClr val="8DB241"/>
                  </a:gs>
                </a:gsLst>
                <a:lin ang="5400000"/>
              </a:gradFill>
              <a:ln w="25400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dPt>
            <c:idx val="3"/>
            <c:bubble3D val="0"/>
            <c:spPr>
              <a:gradFill rotWithShape="0">
                <a:gsLst>
                  <a:gs pos="0">
                    <a:srgbClr val="C5B3E2"/>
                  </a:gs>
                  <a:gs pos="100000">
                    <a:srgbClr val="704F97"/>
                  </a:gs>
                </a:gsLst>
                <a:lin ang="5400000"/>
              </a:gradFill>
              <a:ln w="25400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dPt>
            <c:idx val="4"/>
            <c:bubble3D val="0"/>
            <c:spPr>
              <a:gradFill rotWithShape="0">
                <a:gsLst>
                  <a:gs pos="0">
                    <a:srgbClr val="9DE2FF"/>
                  </a:gs>
                  <a:gs pos="100000">
                    <a:srgbClr val="31A1C0"/>
                  </a:gs>
                </a:gsLst>
                <a:lin ang="5400000"/>
              </a:gradFill>
              <a:ln w="25400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dPt>
            <c:idx val="5"/>
            <c:bubble3D val="0"/>
            <c:spPr>
              <a:gradFill rotWithShape="0">
                <a:gsLst>
                  <a:gs pos="0">
                    <a:srgbClr val="FFB885"/>
                  </a:gs>
                  <a:gs pos="100000">
                    <a:srgbClr val="F28225"/>
                  </a:gs>
                </a:gsLst>
                <a:lin ang="5400000"/>
              </a:gradFill>
              <a:ln w="25400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dLbls>
            <c:spPr>
              <a:noFill/>
              <a:ln w="25400">
                <a:noFill/>
              </a:ln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'Chart J (3)'!$A$2:$A$7</c:f>
              <c:strCache>
                <c:ptCount val="6"/>
                <c:pt idx="0">
                  <c:v>Humanities</c:v>
                </c:pt>
                <c:pt idx="1">
                  <c:v>Social Sciences</c:v>
                </c:pt>
                <c:pt idx="2">
                  <c:v>Natural Sciences</c:v>
                </c:pt>
                <c:pt idx="3">
                  <c:v>Mathematics</c:v>
                </c:pt>
                <c:pt idx="4">
                  <c:v>Library</c:v>
                </c:pt>
                <c:pt idx="5">
                  <c:v>Professional</c:v>
                </c:pt>
              </c:strCache>
            </c:strRef>
          </c:cat>
          <c:val>
            <c:numRef>
              <c:f>'Chart J (3)'!$B$2:$B$7</c:f>
              <c:numCache>
                <c:formatCode>General</c:formatCode>
                <c:ptCount val="6"/>
                <c:pt idx="0">
                  <c:v>3.0</c:v>
                </c:pt>
                <c:pt idx="1">
                  <c:v>3.0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  <c:pt idx="5">
                  <c:v>4.0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61468103102407"/>
          <c:y val="0.29666654595274"/>
          <c:w val="0.197247761647009"/>
          <c:h val="0.399999837239649"/>
        </c:manualLayout>
      </c:layout>
      <c:overlay val="0"/>
      <c:spPr>
        <a:noFill/>
        <a:ln w="25400">
          <a:noFill/>
        </a:ln>
      </c:spPr>
    </c:legend>
    <c:plotVisOnly val="1"/>
    <c:dispBlanksAs val="gap"/>
    <c:showDLblsOverMax val="0"/>
  </c:chart>
  <c:spPr>
    <a:solidFill>
      <a:srgbClr val="FFFFFF">
        <a:alpha val="0"/>
      </a:srgbClr>
    </a:solidFill>
    <a:ln w="3175">
      <a:solidFill>
        <a:srgbClr val="808080"/>
      </a:solidFill>
      <a:prstDash val="solid"/>
    </a:ln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91016-CC23-4457-B265-94016BCFEBB0}" type="datetimeFigureOut">
              <a:rPr lang="en-US" smtClean="0"/>
              <a:t>3/28/16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F3B4A-564A-4807-AE0A-E81C59DCD0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91016-CC23-4457-B265-94016BCFEBB0}" type="datetimeFigureOut">
              <a:rPr lang="en-US" smtClean="0"/>
              <a:t>3/28/16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F3B4A-564A-4807-AE0A-E81C59DCD0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91016-CC23-4457-B265-94016BCFEBB0}" type="datetimeFigureOut">
              <a:rPr lang="en-US" smtClean="0"/>
              <a:t>3/28/16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F3B4A-564A-4807-AE0A-E81C59DCD0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91016-CC23-4457-B265-94016BCFEBB0}" type="datetimeFigureOut">
              <a:rPr lang="en-US" smtClean="0"/>
              <a:t>3/28/16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F3B4A-564A-4807-AE0A-E81C59DCD0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91016-CC23-4457-B265-94016BCFEBB0}" type="datetimeFigureOut">
              <a:rPr lang="en-US" smtClean="0"/>
              <a:t>3/28/16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F3B4A-564A-4807-AE0A-E81C59DCD0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91016-CC23-4457-B265-94016BCFEBB0}" type="datetimeFigureOut">
              <a:rPr lang="en-US" smtClean="0"/>
              <a:t>3/28/16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F3B4A-564A-4807-AE0A-E81C59DCD0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91016-CC23-4457-B265-94016BCFEBB0}" type="datetimeFigureOut">
              <a:rPr lang="en-US" smtClean="0"/>
              <a:t>3/28/16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F3B4A-564A-4807-AE0A-E81C59DCD0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91016-CC23-4457-B265-94016BCFEBB0}" type="datetimeFigureOut">
              <a:rPr lang="en-US" smtClean="0"/>
              <a:t>3/28/16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F3B4A-564A-4807-AE0A-E81C59DCD0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91016-CC23-4457-B265-94016BCFEBB0}" type="datetimeFigureOut">
              <a:rPr lang="en-US" smtClean="0"/>
              <a:t>3/28/16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F3B4A-564A-4807-AE0A-E81C59DCD0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91016-CC23-4457-B265-94016BCFEBB0}" type="datetimeFigureOut">
              <a:rPr lang="en-US" smtClean="0"/>
              <a:t>3/28/16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F3B4A-564A-4807-AE0A-E81C59DCD0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91016-CC23-4457-B265-94016BCFEBB0}" type="datetimeFigureOut">
              <a:rPr lang="en-US" smtClean="0"/>
              <a:t>3/28/16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F3B4A-564A-4807-AE0A-E81C59DCD0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40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091016-CC23-4457-B265-94016BCFEBB0}" type="datetimeFigureOut">
              <a:rPr lang="en-US" smtClean="0"/>
              <a:t>3/28/16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3F3B4A-564A-4807-AE0A-E81C59DCD02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06959" y="1447800"/>
            <a:ext cx="73916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Average Disciplinary Composition of Fourteen Core Committees of </a:t>
            </a:r>
          </a:p>
          <a:p>
            <a:pPr algn="ctr"/>
            <a:r>
              <a:rPr lang="en-US" dirty="0" smtClean="0"/>
              <a:t>Institutions Deemed Comparable to UDM by the Core Curriculum Task Force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0" y="838200"/>
            <a:ext cx="4525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CORE REVISION/MAINTENANCE COMMITTEES </a:t>
            </a:r>
            <a:endParaRPr lang="en-US" dirty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2943623"/>
              </p:ext>
            </p:extLst>
          </p:nvPr>
        </p:nvGraphicFramePr>
        <p:xfrm>
          <a:off x="1784350" y="2209800"/>
          <a:ext cx="55753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088647" y="1447800"/>
            <a:ext cx="6996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Present Disciplinary </a:t>
            </a:r>
            <a:r>
              <a:rPr lang="en-US" dirty="0" smtClean="0"/>
              <a:t>Composition of the MFA Core Curriculum Committee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32402" y="838200"/>
            <a:ext cx="4525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CORE REVISION/MAINTENANCE COMMITTEES </a:t>
            </a:r>
            <a:endParaRPr lang="en-US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327939"/>
              </p:ext>
            </p:extLst>
          </p:nvPr>
        </p:nvGraphicFramePr>
        <p:xfrm>
          <a:off x="1784350" y="1981200"/>
          <a:ext cx="55753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38535" y="1447800"/>
            <a:ext cx="82967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Suggested Change to Disciplinary </a:t>
            </a:r>
            <a:r>
              <a:rPr lang="en-US" dirty="0" smtClean="0"/>
              <a:t>Composition of the MFA Core Curriculum </a:t>
            </a:r>
            <a:r>
              <a:rPr lang="en-US" dirty="0" smtClean="0"/>
              <a:t>Committee</a:t>
            </a:r>
          </a:p>
          <a:p>
            <a:pPr algn="ctr"/>
            <a:r>
              <a:rPr lang="en-US" dirty="0" smtClean="0"/>
              <a:t>Recommended by the Shared Governance Task Force</a:t>
            </a: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2332402" y="838200"/>
            <a:ext cx="4525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CORE REVISION/MAINTENANCE COMMITTEES </a:t>
            </a:r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6315632"/>
              </p:ext>
            </p:extLst>
          </p:nvPr>
        </p:nvGraphicFramePr>
        <p:xfrm>
          <a:off x="1784350" y="2209800"/>
          <a:ext cx="55753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442981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61</Words>
  <Application>Microsoft Macintosh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>UDM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UDM</dc:creator>
  <cp:lastModifiedBy>DRK</cp:lastModifiedBy>
  <cp:revision>43</cp:revision>
  <dcterms:created xsi:type="dcterms:W3CDTF">2011-07-05T17:39:57Z</dcterms:created>
  <dcterms:modified xsi:type="dcterms:W3CDTF">2016-03-28T22:27:20Z</dcterms:modified>
</cp:coreProperties>
</file>